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66" r:id="rId5"/>
    <p:sldId id="267" r:id="rId6"/>
    <p:sldId id="275" r:id="rId7"/>
    <p:sldId id="268" r:id="rId8"/>
    <p:sldId id="269" r:id="rId9"/>
    <p:sldId id="270" r:id="rId10"/>
    <p:sldId id="271" r:id="rId11"/>
    <p:sldId id="272" r:id="rId12"/>
    <p:sldId id="273" r:id="rId13"/>
    <p:sldId id="27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1" d="100"/>
          <a:sy n="101" d="100"/>
        </p:scale>
        <p:origin x="114" y="390"/>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96037F-092B-474A-90D0-DB8FE37F69BD}" type="doc">
      <dgm:prSet loTypeId="urn:microsoft.com/office/officeart/2005/8/layout/arrow2" loCatId="process" qsTypeId="urn:microsoft.com/office/officeart/2005/8/quickstyle/simple1" qsCatId="simple" csTypeId="urn:microsoft.com/office/officeart/2005/8/colors/accent1_2" csCatId="accent1" phldr="1"/>
      <dgm:spPr/>
    </dgm:pt>
    <dgm:pt modelId="{53BC487A-63FF-4099-BE0E-1EFCA4C7B12B}">
      <dgm:prSet phldrT="[Text]"/>
      <dgm:spPr/>
      <dgm:t>
        <a:bodyPr/>
        <a:lstStyle/>
        <a:p>
          <a:r>
            <a:rPr lang="en-US" dirty="0"/>
            <a:t>Ad hoc</a:t>
          </a:r>
        </a:p>
      </dgm:t>
    </dgm:pt>
    <dgm:pt modelId="{3B923D2D-A695-410A-9C21-A5B46201CA51}" type="parTrans" cxnId="{BBBF0004-C2DC-4AA1-B172-4ED9896340E5}">
      <dgm:prSet/>
      <dgm:spPr/>
      <dgm:t>
        <a:bodyPr/>
        <a:lstStyle/>
        <a:p>
          <a:endParaRPr lang="en-US"/>
        </a:p>
      </dgm:t>
    </dgm:pt>
    <dgm:pt modelId="{7A53E7DA-0858-437B-83B1-70D9D0141A52}" type="sibTrans" cxnId="{BBBF0004-C2DC-4AA1-B172-4ED9896340E5}">
      <dgm:prSet/>
      <dgm:spPr/>
      <dgm:t>
        <a:bodyPr/>
        <a:lstStyle/>
        <a:p>
          <a:endParaRPr lang="en-US"/>
        </a:p>
      </dgm:t>
    </dgm:pt>
    <dgm:pt modelId="{D2B8D420-66B0-4D2B-BE02-34141CE90360}">
      <dgm:prSet phldrT="[Text]"/>
      <dgm:spPr/>
      <dgm:t>
        <a:bodyPr/>
        <a:lstStyle/>
        <a:p>
          <a:r>
            <a:rPr lang="en-US" dirty="0"/>
            <a:t>Repeatable</a:t>
          </a:r>
        </a:p>
      </dgm:t>
    </dgm:pt>
    <dgm:pt modelId="{CD1F213D-654E-419B-BD28-CD79E5116011}" type="parTrans" cxnId="{4B575845-B886-440F-8C0F-A94CCC3F29E0}">
      <dgm:prSet/>
      <dgm:spPr/>
      <dgm:t>
        <a:bodyPr/>
        <a:lstStyle/>
        <a:p>
          <a:endParaRPr lang="en-US"/>
        </a:p>
      </dgm:t>
    </dgm:pt>
    <dgm:pt modelId="{661C5BD8-29AE-4346-8783-914C5EE3C807}" type="sibTrans" cxnId="{4B575845-B886-440F-8C0F-A94CCC3F29E0}">
      <dgm:prSet/>
      <dgm:spPr/>
      <dgm:t>
        <a:bodyPr/>
        <a:lstStyle/>
        <a:p>
          <a:endParaRPr lang="en-US"/>
        </a:p>
      </dgm:t>
    </dgm:pt>
    <dgm:pt modelId="{727CD6E9-4240-42C3-81B8-A8FDAED1FEFC}">
      <dgm:prSet phldrT="[Text]"/>
      <dgm:spPr/>
      <dgm:t>
        <a:bodyPr/>
        <a:lstStyle/>
        <a:p>
          <a:r>
            <a:rPr lang="en-US" dirty="0"/>
            <a:t>Defined</a:t>
          </a:r>
        </a:p>
      </dgm:t>
    </dgm:pt>
    <dgm:pt modelId="{A66AD782-7154-48E5-842D-87F7B8A750FC}" type="parTrans" cxnId="{3CC521E1-C8BE-46E6-9FA7-1F6CAAD0F264}">
      <dgm:prSet/>
      <dgm:spPr/>
      <dgm:t>
        <a:bodyPr/>
        <a:lstStyle/>
        <a:p>
          <a:endParaRPr lang="en-US"/>
        </a:p>
      </dgm:t>
    </dgm:pt>
    <dgm:pt modelId="{02956422-AEF2-42DA-A927-EDFFE054549B}" type="sibTrans" cxnId="{3CC521E1-C8BE-46E6-9FA7-1F6CAAD0F264}">
      <dgm:prSet/>
      <dgm:spPr/>
      <dgm:t>
        <a:bodyPr/>
        <a:lstStyle/>
        <a:p>
          <a:endParaRPr lang="en-US"/>
        </a:p>
      </dgm:t>
    </dgm:pt>
    <dgm:pt modelId="{E7AAC046-C19A-4867-AA91-F77BB6C463C2}">
      <dgm:prSet phldrT="[Text]"/>
      <dgm:spPr/>
      <dgm:t>
        <a:bodyPr/>
        <a:lstStyle/>
        <a:p>
          <a:r>
            <a:rPr lang="en-US" dirty="0"/>
            <a:t>Managed</a:t>
          </a:r>
        </a:p>
      </dgm:t>
    </dgm:pt>
    <dgm:pt modelId="{72C344C5-9A8D-47A9-85FE-086665D55020}" type="parTrans" cxnId="{D37F0806-7E50-40DA-9564-DB26BD9B490B}">
      <dgm:prSet/>
      <dgm:spPr/>
      <dgm:t>
        <a:bodyPr/>
        <a:lstStyle/>
        <a:p>
          <a:endParaRPr lang="en-US"/>
        </a:p>
      </dgm:t>
    </dgm:pt>
    <dgm:pt modelId="{8A27E446-436B-459C-95DF-C1596D9A3FFA}" type="sibTrans" cxnId="{D37F0806-7E50-40DA-9564-DB26BD9B490B}">
      <dgm:prSet/>
      <dgm:spPr/>
      <dgm:t>
        <a:bodyPr/>
        <a:lstStyle/>
        <a:p>
          <a:endParaRPr lang="en-US"/>
        </a:p>
      </dgm:t>
    </dgm:pt>
    <dgm:pt modelId="{827DFD9F-84B3-4958-8585-E17AF72BA155}">
      <dgm:prSet phldrT="[Text]"/>
      <dgm:spPr/>
      <dgm:t>
        <a:bodyPr/>
        <a:lstStyle/>
        <a:p>
          <a:r>
            <a:rPr lang="en-US" dirty="0"/>
            <a:t>Optimized</a:t>
          </a:r>
        </a:p>
      </dgm:t>
    </dgm:pt>
    <dgm:pt modelId="{9A3FDF8F-62B3-4FC3-8E66-F2D1A5AD38AF}" type="parTrans" cxnId="{A957291B-39D2-476D-A613-4792AA1FED2D}">
      <dgm:prSet/>
      <dgm:spPr/>
      <dgm:t>
        <a:bodyPr/>
        <a:lstStyle/>
        <a:p>
          <a:endParaRPr lang="en-US"/>
        </a:p>
      </dgm:t>
    </dgm:pt>
    <dgm:pt modelId="{B5CC6865-6ADB-47F2-98F9-4173629DFE70}" type="sibTrans" cxnId="{A957291B-39D2-476D-A613-4792AA1FED2D}">
      <dgm:prSet/>
      <dgm:spPr/>
      <dgm:t>
        <a:bodyPr/>
        <a:lstStyle/>
        <a:p>
          <a:endParaRPr lang="en-US"/>
        </a:p>
      </dgm:t>
    </dgm:pt>
    <dgm:pt modelId="{E3CCE8A8-10B9-47FC-BFCC-15E95E2673E0}" type="pres">
      <dgm:prSet presAssocID="{2F96037F-092B-474A-90D0-DB8FE37F69BD}" presName="arrowDiagram" presStyleCnt="0">
        <dgm:presLayoutVars>
          <dgm:chMax val="5"/>
          <dgm:dir/>
          <dgm:resizeHandles val="exact"/>
        </dgm:presLayoutVars>
      </dgm:prSet>
      <dgm:spPr/>
    </dgm:pt>
    <dgm:pt modelId="{D0271C01-AD20-4F34-A4F3-48A5478B66B7}" type="pres">
      <dgm:prSet presAssocID="{2F96037F-092B-474A-90D0-DB8FE37F69BD}" presName="arrow" presStyleLbl="bgShp" presStyleIdx="0" presStyleCnt="1"/>
      <dgm:spPr/>
    </dgm:pt>
    <dgm:pt modelId="{9AC591E8-A49A-4454-8C83-0926D9CD0D37}" type="pres">
      <dgm:prSet presAssocID="{2F96037F-092B-474A-90D0-DB8FE37F69BD}" presName="arrowDiagram5" presStyleCnt="0"/>
      <dgm:spPr/>
    </dgm:pt>
    <dgm:pt modelId="{647FA5A1-40E3-4391-BEF6-9BEAAA7CD6FD}" type="pres">
      <dgm:prSet presAssocID="{53BC487A-63FF-4099-BE0E-1EFCA4C7B12B}" presName="bullet5a" presStyleLbl="node1" presStyleIdx="0" presStyleCnt="5"/>
      <dgm:spPr/>
    </dgm:pt>
    <dgm:pt modelId="{C8A4C72F-971D-4381-95D9-CCA80222E563}" type="pres">
      <dgm:prSet presAssocID="{53BC487A-63FF-4099-BE0E-1EFCA4C7B12B}" presName="textBox5a" presStyleLbl="revTx" presStyleIdx="0" presStyleCnt="5">
        <dgm:presLayoutVars>
          <dgm:bulletEnabled val="1"/>
        </dgm:presLayoutVars>
      </dgm:prSet>
      <dgm:spPr/>
    </dgm:pt>
    <dgm:pt modelId="{2359ED97-8D61-4187-88C6-E563F7040093}" type="pres">
      <dgm:prSet presAssocID="{D2B8D420-66B0-4D2B-BE02-34141CE90360}" presName="bullet5b" presStyleLbl="node1" presStyleIdx="1" presStyleCnt="5"/>
      <dgm:spPr/>
    </dgm:pt>
    <dgm:pt modelId="{BD187260-75A3-47B9-B896-44CCE4E6653F}" type="pres">
      <dgm:prSet presAssocID="{D2B8D420-66B0-4D2B-BE02-34141CE90360}" presName="textBox5b" presStyleLbl="revTx" presStyleIdx="1" presStyleCnt="5">
        <dgm:presLayoutVars>
          <dgm:bulletEnabled val="1"/>
        </dgm:presLayoutVars>
      </dgm:prSet>
      <dgm:spPr/>
    </dgm:pt>
    <dgm:pt modelId="{E48A4AF9-044D-4598-B26D-0F300AB5D51A}" type="pres">
      <dgm:prSet presAssocID="{727CD6E9-4240-42C3-81B8-A8FDAED1FEFC}" presName="bullet5c" presStyleLbl="node1" presStyleIdx="2" presStyleCnt="5"/>
      <dgm:spPr/>
    </dgm:pt>
    <dgm:pt modelId="{5612387B-0170-45EB-8546-47DE0B99E17B}" type="pres">
      <dgm:prSet presAssocID="{727CD6E9-4240-42C3-81B8-A8FDAED1FEFC}" presName="textBox5c" presStyleLbl="revTx" presStyleIdx="2" presStyleCnt="5">
        <dgm:presLayoutVars>
          <dgm:bulletEnabled val="1"/>
        </dgm:presLayoutVars>
      </dgm:prSet>
      <dgm:spPr/>
    </dgm:pt>
    <dgm:pt modelId="{4FEB98E8-E542-420B-93D2-12B6079EC185}" type="pres">
      <dgm:prSet presAssocID="{E7AAC046-C19A-4867-AA91-F77BB6C463C2}" presName="bullet5d" presStyleLbl="node1" presStyleIdx="3" presStyleCnt="5"/>
      <dgm:spPr/>
    </dgm:pt>
    <dgm:pt modelId="{27AC131D-7788-49F4-8D41-E1AE275DC348}" type="pres">
      <dgm:prSet presAssocID="{E7AAC046-C19A-4867-AA91-F77BB6C463C2}" presName="textBox5d" presStyleLbl="revTx" presStyleIdx="3" presStyleCnt="5">
        <dgm:presLayoutVars>
          <dgm:bulletEnabled val="1"/>
        </dgm:presLayoutVars>
      </dgm:prSet>
      <dgm:spPr/>
    </dgm:pt>
    <dgm:pt modelId="{CAEA5E5C-4728-43E7-9BDB-F33084B28E6D}" type="pres">
      <dgm:prSet presAssocID="{827DFD9F-84B3-4958-8585-E17AF72BA155}" presName="bullet5e" presStyleLbl="node1" presStyleIdx="4" presStyleCnt="5"/>
      <dgm:spPr/>
    </dgm:pt>
    <dgm:pt modelId="{55FF792D-ADBE-4147-A845-EB9C9D3B1560}" type="pres">
      <dgm:prSet presAssocID="{827DFD9F-84B3-4958-8585-E17AF72BA155}" presName="textBox5e" presStyleLbl="revTx" presStyleIdx="4" presStyleCnt="5">
        <dgm:presLayoutVars>
          <dgm:bulletEnabled val="1"/>
        </dgm:presLayoutVars>
      </dgm:prSet>
      <dgm:spPr/>
    </dgm:pt>
  </dgm:ptLst>
  <dgm:cxnLst>
    <dgm:cxn modelId="{BBBF0004-C2DC-4AA1-B172-4ED9896340E5}" srcId="{2F96037F-092B-474A-90D0-DB8FE37F69BD}" destId="{53BC487A-63FF-4099-BE0E-1EFCA4C7B12B}" srcOrd="0" destOrd="0" parTransId="{3B923D2D-A695-410A-9C21-A5B46201CA51}" sibTransId="{7A53E7DA-0858-437B-83B1-70D9D0141A52}"/>
    <dgm:cxn modelId="{D37F0806-7E50-40DA-9564-DB26BD9B490B}" srcId="{2F96037F-092B-474A-90D0-DB8FE37F69BD}" destId="{E7AAC046-C19A-4867-AA91-F77BB6C463C2}" srcOrd="3" destOrd="0" parTransId="{72C344C5-9A8D-47A9-85FE-086665D55020}" sibTransId="{8A27E446-436B-459C-95DF-C1596D9A3FFA}"/>
    <dgm:cxn modelId="{A957291B-39D2-476D-A613-4792AA1FED2D}" srcId="{2F96037F-092B-474A-90D0-DB8FE37F69BD}" destId="{827DFD9F-84B3-4958-8585-E17AF72BA155}" srcOrd="4" destOrd="0" parTransId="{9A3FDF8F-62B3-4FC3-8E66-F2D1A5AD38AF}" sibTransId="{B5CC6865-6ADB-47F2-98F9-4173629DFE70}"/>
    <dgm:cxn modelId="{CBDE5163-0A35-4AF6-8E66-E95C3730347A}" type="presOf" srcId="{2F96037F-092B-474A-90D0-DB8FE37F69BD}" destId="{E3CCE8A8-10B9-47FC-BFCC-15E95E2673E0}" srcOrd="0" destOrd="0" presId="urn:microsoft.com/office/officeart/2005/8/layout/arrow2"/>
    <dgm:cxn modelId="{4B575845-B886-440F-8C0F-A94CCC3F29E0}" srcId="{2F96037F-092B-474A-90D0-DB8FE37F69BD}" destId="{D2B8D420-66B0-4D2B-BE02-34141CE90360}" srcOrd="1" destOrd="0" parTransId="{CD1F213D-654E-419B-BD28-CD79E5116011}" sibTransId="{661C5BD8-29AE-4346-8783-914C5EE3C807}"/>
    <dgm:cxn modelId="{B0C04C47-A2ED-4D57-B62F-BBC6FCF3FB7F}" type="presOf" srcId="{827DFD9F-84B3-4958-8585-E17AF72BA155}" destId="{55FF792D-ADBE-4147-A845-EB9C9D3B1560}" srcOrd="0" destOrd="0" presId="urn:microsoft.com/office/officeart/2005/8/layout/arrow2"/>
    <dgm:cxn modelId="{BC128667-932C-433C-A152-AE1D7AB75BFC}" type="presOf" srcId="{727CD6E9-4240-42C3-81B8-A8FDAED1FEFC}" destId="{5612387B-0170-45EB-8546-47DE0B99E17B}" srcOrd="0" destOrd="0" presId="urn:microsoft.com/office/officeart/2005/8/layout/arrow2"/>
    <dgm:cxn modelId="{9515878E-DA92-4E74-98F4-E3CB63FA1791}" type="presOf" srcId="{D2B8D420-66B0-4D2B-BE02-34141CE90360}" destId="{BD187260-75A3-47B9-B896-44CCE4E6653F}" srcOrd="0" destOrd="0" presId="urn:microsoft.com/office/officeart/2005/8/layout/arrow2"/>
    <dgm:cxn modelId="{AF40809A-0C3B-43E6-BB89-42FC55390E93}" type="presOf" srcId="{E7AAC046-C19A-4867-AA91-F77BB6C463C2}" destId="{27AC131D-7788-49F4-8D41-E1AE275DC348}" srcOrd="0" destOrd="0" presId="urn:microsoft.com/office/officeart/2005/8/layout/arrow2"/>
    <dgm:cxn modelId="{3CC521E1-C8BE-46E6-9FA7-1F6CAAD0F264}" srcId="{2F96037F-092B-474A-90D0-DB8FE37F69BD}" destId="{727CD6E9-4240-42C3-81B8-A8FDAED1FEFC}" srcOrd="2" destOrd="0" parTransId="{A66AD782-7154-48E5-842D-87F7B8A750FC}" sibTransId="{02956422-AEF2-42DA-A927-EDFFE054549B}"/>
    <dgm:cxn modelId="{EBC2FCEC-3F34-471F-B615-5F78F371E4AB}" type="presOf" srcId="{53BC487A-63FF-4099-BE0E-1EFCA4C7B12B}" destId="{C8A4C72F-971D-4381-95D9-CCA80222E563}" srcOrd="0" destOrd="0" presId="urn:microsoft.com/office/officeart/2005/8/layout/arrow2"/>
    <dgm:cxn modelId="{8CC53B07-9121-4F89-93E0-D926305FDDFB}" type="presParOf" srcId="{E3CCE8A8-10B9-47FC-BFCC-15E95E2673E0}" destId="{D0271C01-AD20-4F34-A4F3-48A5478B66B7}" srcOrd="0" destOrd="0" presId="urn:microsoft.com/office/officeart/2005/8/layout/arrow2"/>
    <dgm:cxn modelId="{9501BEFA-8703-4BC7-8D13-E0C50096F008}" type="presParOf" srcId="{E3CCE8A8-10B9-47FC-BFCC-15E95E2673E0}" destId="{9AC591E8-A49A-4454-8C83-0926D9CD0D37}" srcOrd="1" destOrd="0" presId="urn:microsoft.com/office/officeart/2005/8/layout/arrow2"/>
    <dgm:cxn modelId="{441B65F1-2EFE-4346-B772-7D3387631784}" type="presParOf" srcId="{9AC591E8-A49A-4454-8C83-0926D9CD0D37}" destId="{647FA5A1-40E3-4391-BEF6-9BEAAA7CD6FD}" srcOrd="0" destOrd="0" presId="urn:microsoft.com/office/officeart/2005/8/layout/arrow2"/>
    <dgm:cxn modelId="{6B86F794-41BE-4580-8034-7C50C23C60F0}" type="presParOf" srcId="{9AC591E8-A49A-4454-8C83-0926D9CD0D37}" destId="{C8A4C72F-971D-4381-95D9-CCA80222E563}" srcOrd="1" destOrd="0" presId="urn:microsoft.com/office/officeart/2005/8/layout/arrow2"/>
    <dgm:cxn modelId="{F1B7F70E-7F99-417D-8B64-DDB2C3ED09D6}" type="presParOf" srcId="{9AC591E8-A49A-4454-8C83-0926D9CD0D37}" destId="{2359ED97-8D61-4187-88C6-E563F7040093}" srcOrd="2" destOrd="0" presId="urn:microsoft.com/office/officeart/2005/8/layout/arrow2"/>
    <dgm:cxn modelId="{6B905AB7-E5D1-4FB4-86D3-F683B37C5317}" type="presParOf" srcId="{9AC591E8-A49A-4454-8C83-0926D9CD0D37}" destId="{BD187260-75A3-47B9-B896-44CCE4E6653F}" srcOrd="3" destOrd="0" presId="urn:microsoft.com/office/officeart/2005/8/layout/arrow2"/>
    <dgm:cxn modelId="{70A20E5B-698B-4212-B77A-BCE00BBA73BC}" type="presParOf" srcId="{9AC591E8-A49A-4454-8C83-0926D9CD0D37}" destId="{E48A4AF9-044D-4598-B26D-0F300AB5D51A}" srcOrd="4" destOrd="0" presId="urn:microsoft.com/office/officeart/2005/8/layout/arrow2"/>
    <dgm:cxn modelId="{A5ED4BF7-879F-4F65-8909-51B944857237}" type="presParOf" srcId="{9AC591E8-A49A-4454-8C83-0926D9CD0D37}" destId="{5612387B-0170-45EB-8546-47DE0B99E17B}" srcOrd="5" destOrd="0" presId="urn:microsoft.com/office/officeart/2005/8/layout/arrow2"/>
    <dgm:cxn modelId="{67EBA780-E1A2-4A5F-B37D-6D72DA9084F7}" type="presParOf" srcId="{9AC591E8-A49A-4454-8C83-0926D9CD0D37}" destId="{4FEB98E8-E542-420B-93D2-12B6079EC185}" srcOrd="6" destOrd="0" presId="urn:microsoft.com/office/officeart/2005/8/layout/arrow2"/>
    <dgm:cxn modelId="{47DC6B91-F087-49CE-BDC6-D75000EE1BF8}" type="presParOf" srcId="{9AC591E8-A49A-4454-8C83-0926D9CD0D37}" destId="{27AC131D-7788-49F4-8D41-E1AE275DC348}" srcOrd="7" destOrd="0" presId="urn:microsoft.com/office/officeart/2005/8/layout/arrow2"/>
    <dgm:cxn modelId="{8EFDC57D-11C2-4225-8C53-37D90840AE39}" type="presParOf" srcId="{9AC591E8-A49A-4454-8C83-0926D9CD0D37}" destId="{CAEA5E5C-4728-43E7-9BDB-F33084B28E6D}" srcOrd="8" destOrd="0" presId="urn:microsoft.com/office/officeart/2005/8/layout/arrow2"/>
    <dgm:cxn modelId="{FE4EAE5C-9D33-45C4-9888-16CED3516876}" type="presParOf" srcId="{9AC591E8-A49A-4454-8C83-0926D9CD0D37}" destId="{55FF792D-ADBE-4147-A845-EB9C9D3B1560}" srcOrd="9"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271C01-AD20-4F34-A4F3-48A5478B66B7}">
      <dsp:nvSpPr>
        <dsp:cNvPr id="0" name=""/>
        <dsp:cNvSpPr/>
      </dsp:nvSpPr>
      <dsp:spPr>
        <a:xfrm>
          <a:off x="0" y="1416690"/>
          <a:ext cx="4244830" cy="2653018"/>
        </a:xfrm>
        <a:prstGeom prst="swooshArrow">
          <a:avLst>
            <a:gd name="adj1" fmla="val 25000"/>
            <a:gd name="adj2" fmla="val 2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7FA5A1-40E3-4391-BEF6-9BEAAA7CD6FD}">
      <dsp:nvSpPr>
        <dsp:cNvPr id="0" name=""/>
        <dsp:cNvSpPr/>
      </dsp:nvSpPr>
      <dsp:spPr>
        <a:xfrm>
          <a:off x="418115" y="3389475"/>
          <a:ext cx="97631" cy="97631"/>
        </a:xfrm>
        <a:prstGeom prst="ellipse">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8A4C72F-971D-4381-95D9-CCA80222E563}">
      <dsp:nvSpPr>
        <dsp:cNvPr id="0" name=""/>
        <dsp:cNvSpPr/>
      </dsp:nvSpPr>
      <dsp:spPr>
        <a:xfrm>
          <a:off x="466931" y="3438290"/>
          <a:ext cx="556072" cy="6314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1733" tIns="0" rIns="0" bIns="0" numCol="1" spcCol="1270" anchor="t" anchorCtr="0">
          <a:noAutofit/>
        </a:bodyPr>
        <a:lstStyle/>
        <a:p>
          <a:pPr marL="0" lvl="0" indent="0" algn="l" defTabSz="444500">
            <a:lnSpc>
              <a:spcPct val="90000"/>
            </a:lnSpc>
            <a:spcBef>
              <a:spcPct val="0"/>
            </a:spcBef>
            <a:spcAft>
              <a:spcPct val="35000"/>
            </a:spcAft>
            <a:buNone/>
          </a:pPr>
          <a:r>
            <a:rPr lang="en-US" sz="1000" kern="1200" dirty="0"/>
            <a:t>Ad hoc</a:t>
          </a:r>
        </a:p>
      </dsp:txBody>
      <dsp:txXfrm>
        <a:off x="466931" y="3438290"/>
        <a:ext cx="556072" cy="631418"/>
      </dsp:txXfrm>
    </dsp:sp>
    <dsp:sp modelId="{2359ED97-8D61-4187-88C6-E563F7040093}">
      <dsp:nvSpPr>
        <dsp:cNvPr id="0" name=""/>
        <dsp:cNvSpPr/>
      </dsp:nvSpPr>
      <dsp:spPr>
        <a:xfrm>
          <a:off x="946597" y="2881687"/>
          <a:ext cx="152813" cy="152813"/>
        </a:xfrm>
        <a:prstGeom prst="ellipse">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D187260-75A3-47B9-B896-44CCE4E6653F}">
      <dsp:nvSpPr>
        <dsp:cNvPr id="0" name=""/>
        <dsp:cNvSpPr/>
      </dsp:nvSpPr>
      <dsp:spPr>
        <a:xfrm>
          <a:off x="1023004" y="2958094"/>
          <a:ext cx="704641" cy="11116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973" tIns="0" rIns="0" bIns="0" numCol="1" spcCol="1270" anchor="t" anchorCtr="0">
          <a:noAutofit/>
        </a:bodyPr>
        <a:lstStyle/>
        <a:p>
          <a:pPr marL="0" lvl="0" indent="0" algn="l" defTabSz="444500">
            <a:lnSpc>
              <a:spcPct val="90000"/>
            </a:lnSpc>
            <a:spcBef>
              <a:spcPct val="0"/>
            </a:spcBef>
            <a:spcAft>
              <a:spcPct val="35000"/>
            </a:spcAft>
            <a:buNone/>
          </a:pPr>
          <a:r>
            <a:rPr lang="en-US" sz="1000" kern="1200" dirty="0"/>
            <a:t>Repeatable</a:t>
          </a:r>
        </a:p>
      </dsp:txBody>
      <dsp:txXfrm>
        <a:off x="1023004" y="2958094"/>
        <a:ext cx="704641" cy="1111614"/>
      </dsp:txXfrm>
    </dsp:sp>
    <dsp:sp modelId="{E48A4AF9-044D-4598-B26D-0F300AB5D51A}">
      <dsp:nvSpPr>
        <dsp:cNvPr id="0" name=""/>
        <dsp:cNvSpPr/>
      </dsp:nvSpPr>
      <dsp:spPr>
        <a:xfrm>
          <a:off x="1625769" y="2476836"/>
          <a:ext cx="203751" cy="203751"/>
        </a:xfrm>
        <a:prstGeom prst="ellipse">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12387B-0170-45EB-8546-47DE0B99E17B}">
      <dsp:nvSpPr>
        <dsp:cNvPr id="0" name=""/>
        <dsp:cNvSpPr/>
      </dsp:nvSpPr>
      <dsp:spPr>
        <a:xfrm>
          <a:off x="1727645" y="2578712"/>
          <a:ext cx="819252" cy="1490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64" tIns="0" rIns="0" bIns="0" numCol="1" spcCol="1270" anchor="t" anchorCtr="0">
          <a:noAutofit/>
        </a:bodyPr>
        <a:lstStyle/>
        <a:p>
          <a:pPr marL="0" lvl="0" indent="0" algn="l" defTabSz="444500">
            <a:lnSpc>
              <a:spcPct val="90000"/>
            </a:lnSpc>
            <a:spcBef>
              <a:spcPct val="0"/>
            </a:spcBef>
            <a:spcAft>
              <a:spcPct val="35000"/>
            </a:spcAft>
            <a:buNone/>
          </a:pPr>
          <a:r>
            <a:rPr lang="en-US" sz="1000" kern="1200" dirty="0"/>
            <a:t>Defined</a:t>
          </a:r>
        </a:p>
      </dsp:txBody>
      <dsp:txXfrm>
        <a:off x="1727645" y="2578712"/>
        <a:ext cx="819252" cy="1490996"/>
      </dsp:txXfrm>
    </dsp:sp>
    <dsp:sp modelId="{4FEB98E8-E542-420B-93D2-12B6079EC185}">
      <dsp:nvSpPr>
        <dsp:cNvPr id="0" name=""/>
        <dsp:cNvSpPr/>
      </dsp:nvSpPr>
      <dsp:spPr>
        <a:xfrm>
          <a:off x="2415308" y="2160597"/>
          <a:ext cx="263179" cy="263179"/>
        </a:xfrm>
        <a:prstGeom prst="ellipse">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7AC131D-7788-49F4-8D41-E1AE275DC348}">
      <dsp:nvSpPr>
        <dsp:cNvPr id="0" name=""/>
        <dsp:cNvSpPr/>
      </dsp:nvSpPr>
      <dsp:spPr>
        <a:xfrm>
          <a:off x="2546898" y="2292186"/>
          <a:ext cx="848966" cy="17775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9453" tIns="0" rIns="0" bIns="0" numCol="1" spcCol="1270" anchor="t" anchorCtr="0">
          <a:noAutofit/>
        </a:bodyPr>
        <a:lstStyle/>
        <a:p>
          <a:pPr marL="0" lvl="0" indent="0" algn="l" defTabSz="444500">
            <a:lnSpc>
              <a:spcPct val="90000"/>
            </a:lnSpc>
            <a:spcBef>
              <a:spcPct val="0"/>
            </a:spcBef>
            <a:spcAft>
              <a:spcPct val="35000"/>
            </a:spcAft>
            <a:buNone/>
          </a:pPr>
          <a:r>
            <a:rPr lang="en-US" sz="1000" kern="1200" dirty="0"/>
            <a:t>Managed</a:t>
          </a:r>
        </a:p>
      </dsp:txBody>
      <dsp:txXfrm>
        <a:off x="2546898" y="2292186"/>
        <a:ext cx="848966" cy="1777522"/>
      </dsp:txXfrm>
    </dsp:sp>
    <dsp:sp modelId="{CAEA5E5C-4728-43E7-9BDB-F33084B28E6D}">
      <dsp:nvSpPr>
        <dsp:cNvPr id="0" name=""/>
        <dsp:cNvSpPr/>
      </dsp:nvSpPr>
      <dsp:spPr>
        <a:xfrm>
          <a:off x="3228193" y="1949416"/>
          <a:ext cx="335341" cy="335341"/>
        </a:xfrm>
        <a:prstGeom prst="ellipse">
          <a:avLst/>
        </a:prstGeom>
        <a:solidFill>
          <a:schemeClr val="accent1">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5FF792D-ADBE-4147-A845-EB9C9D3B1560}">
      <dsp:nvSpPr>
        <dsp:cNvPr id="0" name=""/>
        <dsp:cNvSpPr/>
      </dsp:nvSpPr>
      <dsp:spPr>
        <a:xfrm>
          <a:off x="3395864" y="2117087"/>
          <a:ext cx="848966" cy="19526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691" tIns="0" rIns="0" bIns="0" numCol="1" spcCol="1270" anchor="t" anchorCtr="0">
          <a:noAutofit/>
        </a:bodyPr>
        <a:lstStyle/>
        <a:p>
          <a:pPr marL="0" lvl="0" indent="0" algn="l" defTabSz="444500">
            <a:lnSpc>
              <a:spcPct val="90000"/>
            </a:lnSpc>
            <a:spcBef>
              <a:spcPct val="0"/>
            </a:spcBef>
            <a:spcAft>
              <a:spcPct val="35000"/>
            </a:spcAft>
            <a:buNone/>
          </a:pPr>
          <a:r>
            <a:rPr lang="en-US" sz="1000" kern="1200" dirty="0"/>
            <a:t>Optimized</a:t>
          </a:r>
        </a:p>
      </dsp:txBody>
      <dsp:txXfrm>
        <a:off x="3395864" y="2117087"/>
        <a:ext cx="848966" cy="1952621"/>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2/15/2023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2/15/2023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2/15/2023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2/15/2023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2/15/2023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2/15/2023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2/15/2023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2/15/2023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2/15/2023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dol.gov/sites/dolgov/files/Data-Governance/DOL-Enterprise-Data-Strategy-2022.pdf" TargetMode="Externa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Data management Strategy</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fontScale="92500"/>
          </a:bodyPr>
          <a:lstStyle/>
          <a:p>
            <a:pPr algn="l">
              <a:spcAft>
                <a:spcPts val="600"/>
              </a:spcAft>
            </a:pPr>
            <a:r>
              <a:rPr lang="en-US" sz="1800" dirty="0">
                <a:solidFill>
                  <a:srgbClr val="FFFFFF"/>
                </a:solidFill>
              </a:rPr>
              <a:t>Current Operational Assessment of Data Management</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4AAFC-5BC0-43B6-7242-B520FDE601F6}"/>
              </a:ext>
            </a:extLst>
          </p:cNvPr>
          <p:cNvSpPr>
            <a:spLocks noGrp="1"/>
          </p:cNvSpPr>
          <p:nvPr>
            <p:ph type="title"/>
          </p:nvPr>
        </p:nvSpPr>
        <p:spPr/>
        <p:txBody>
          <a:bodyPr/>
          <a:lstStyle/>
          <a:p>
            <a:r>
              <a:rPr lang="en-US" dirty="0"/>
              <a:t>Phase 5: Optimized Processes</a:t>
            </a:r>
          </a:p>
        </p:txBody>
      </p:sp>
      <p:sp>
        <p:nvSpPr>
          <p:cNvPr id="5" name="TextBox 4">
            <a:extLst>
              <a:ext uri="{FF2B5EF4-FFF2-40B4-BE49-F238E27FC236}">
                <a16:creationId xmlns:a16="http://schemas.microsoft.com/office/drawing/2014/main" id="{932B913F-86C1-606C-845A-29F57F209C46}"/>
              </a:ext>
            </a:extLst>
          </p:cNvPr>
          <p:cNvSpPr txBox="1"/>
          <p:nvPr/>
        </p:nvSpPr>
        <p:spPr>
          <a:xfrm>
            <a:off x="1455576" y="4273420"/>
            <a:ext cx="9601200" cy="2062103"/>
          </a:xfrm>
          <a:prstGeom prst="rect">
            <a:avLst/>
          </a:prstGeom>
          <a:noFill/>
        </p:spPr>
        <p:txBody>
          <a:bodyPr wrap="square" rtlCol="0">
            <a:spAutoFit/>
          </a:bodyPr>
          <a:lstStyle/>
          <a:p>
            <a:r>
              <a:rPr lang="en-US" sz="1600" b="0" i="0" dirty="0">
                <a:solidFill>
                  <a:srgbClr val="374151"/>
                </a:solidFill>
                <a:effectLst/>
                <a:latin typeface="Söhne"/>
              </a:rPr>
              <a:t>The Employment and Training Administration (ETA), Office of Federal Assistance (OFA), and Office of Job Corps (OJC) has a Phase 5 data management maturity average score of 2.8 to 3. This indicates that ETA OFA OJC is using data to drive organizational transformation, support continuous improvement, support organizational agility, support resilience and risk management, and support sustainability, but there is still room for improvement. For example, the use of data-driven insights to drive organizational transformation and support continuous improvement is limited, with basic processes in place and metrics to measure effectiveness. ETA OFA OJC can leverage data to support organizational agility, resilience and risk management, and sustainability, but there is room for improvement in terms of metrics to measure the effectiveness of these efforts.</a:t>
            </a:r>
            <a:endParaRPr lang="en-US" sz="1600" dirty="0"/>
          </a:p>
        </p:txBody>
      </p:sp>
      <p:pic>
        <p:nvPicPr>
          <p:cNvPr id="6" name="Picture 5">
            <a:extLst>
              <a:ext uri="{FF2B5EF4-FFF2-40B4-BE49-F238E27FC236}">
                <a16:creationId xmlns:a16="http://schemas.microsoft.com/office/drawing/2014/main" id="{27DB8CB4-022E-284A-DC00-56A8D21C4AAE}"/>
              </a:ext>
            </a:extLst>
          </p:cNvPr>
          <p:cNvPicPr>
            <a:picLocks noChangeAspect="1"/>
          </p:cNvPicPr>
          <p:nvPr/>
        </p:nvPicPr>
        <p:blipFill>
          <a:blip r:embed="rId2"/>
          <a:stretch>
            <a:fillRect/>
          </a:stretch>
        </p:blipFill>
        <p:spPr>
          <a:xfrm>
            <a:off x="1371600" y="1428750"/>
            <a:ext cx="9601200" cy="2099988"/>
          </a:xfrm>
          <a:prstGeom prst="rect">
            <a:avLst/>
          </a:prstGeom>
        </p:spPr>
      </p:pic>
    </p:spTree>
    <p:extLst>
      <p:ext uri="{BB962C8B-B14F-4D97-AF65-F5344CB8AC3E}">
        <p14:creationId xmlns:p14="http://schemas.microsoft.com/office/powerpoint/2010/main" val="2317413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FF0FE-6C99-77BA-CCC0-4EC3157C0EB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6B8D512B-B2B9-4086-5D69-1363629340CF}"/>
              </a:ext>
            </a:extLst>
          </p:cNvPr>
          <p:cNvSpPr>
            <a:spLocks noGrp="1"/>
          </p:cNvSpPr>
          <p:nvPr>
            <p:ph idx="1"/>
          </p:nvPr>
        </p:nvSpPr>
        <p:spPr/>
        <p:txBody>
          <a:bodyPr/>
          <a:lstStyle/>
          <a:p>
            <a:r>
              <a:rPr lang="en-US" dirty="0"/>
              <a:t>Executive Summary</a:t>
            </a:r>
          </a:p>
          <a:p>
            <a:r>
              <a:rPr lang="en-US" dirty="0"/>
              <a:t>Department of Labor: Enterprise Data Strategy</a:t>
            </a:r>
          </a:p>
          <a:p>
            <a:r>
              <a:rPr lang="en-US" dirty="0"/>
              <a:t>The Data Management Maturity Curve</a:t>
            </a:r>
          </a:p>
          <a:p>
            <a:r>
              <a:rPr lang="en-US" dirty="0"/>
              <a:t>Phase 1: Ad hoc</a:t>
            </a:r>
          </a:p>
          <a:p>
            <a:r>
              <a:rPr lang="en-US" dirty="0"/>
              <a:t>Phase 2: Repeatable Processes</a:t>
            </a:r>
          </a:p>
          <a:p>
            <a:r>
              <a:rPr lang="en-US" dirty="0"/>
              <a:t>Phase 3: Defined Processes</a:t>
            </a:r>
          </a:p>
          <a:p>
            <a:r>
              <a:rPr lang="en-US" dirty="0"/>
              <a:t>Phase 4: Managed Processes</a:t>
            </a:r>
          </a:p>
          <a:p>
            <a:r>
              <a:rPr lang="en-US" dirty="0"/>
              <a:t>Phase 5: Optimized Processes</a:t>
            </a:r>
          </a:p>
        </p:txBody>
      </p:sp>
    </p:spTree>
    <p:extLst>
      <p:ext uri="{BB962C8B-B14F-4D97-AF65-F5344CB8AC3E}">
        <p14:creationId xmlns:p14="http://schemas.microsoft.com/office/powerpoint/2010/main" val="16848880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72EA2-5BC7-EC6F-D5F8-F9E6EFF1AA39}"/>
              </a:ext>
            </a:extLst>
          </p:cNvPr>
          <p:cNvSpPr>
            <a:spLocks noGrp="1"/>
          </p:cNvSpPr>
          <p:nvPr>
            <p:ph type="title"/>
          </p:nvPr>
        </p:nvSpPr>
        <p:spPr/>
        <p:txBody>
          <a:bodyPr/>
          <a:lstStyle/>
          <a:p>
            <a:r>
              <a:rPr lang="en-US" dirty="0"/>
              <a:t>Executive Summary</a:t>
            </a:r>
          </a:p>
        </p:txBody>
      </p:sp>
      <p:sp>
        <p:nvSpPr>
          <p:cNvPr id="3" name="Content Placeholder 2">
            <a:extLst>
              <a:ext uri="{FF2B5EF4-FFF2-40B4-BE49-F238E27FC236}">
                <a16:creationId xmlns:a16="http://schemas.microsoft.com/office/drawing/2014/main" id="{DB65E4E0-A8E9-B3C5-0CA3-CF13E4FAD51A}"/>
              </a:ext>
            </a:extLst>
          </p:cNvPr>
          <p:cNvSpPr>
            <a:spLocks noGrp="1"/>
          </p:cNvSpPr>
          <p:nvPr>
            <p:ph idx="1"/>
          </p:nvPr>
        </p:nvSpPr>
        <p:spPr/>
        <p:txBody>
          <a:bodyPr>
            <a:normAutofit fontScale="70000" lnSpcReduction="20000"/>
          </a:bodyPr>
          <a:lstStyle/>
          <a:p>
            <a:r>
              <a:rPr lang="en-US" b="0" i="0" dirty="0">
                <a:solidFill>
                  <a:srgbClr val="374151"/>
                </a:solidFill>
                <a:effectLst/>
                <a:latin typeface="Söhne"/>
              </a:rPr>
              <a:t>Based on the ratings provided, </a:t>
            </a:r>
            <a:r>
              <a:rPr lang="en-US" dirty="0">
                <a:solidFill>
                  <a:srgbClr val="374151"/>
                </a:solidFill>
                <a:latin typeface="Söhne"/>
              </a:rPr>
              <a:t>t</a:t>
            </a:r>
            <a:r>
              <a:rPr lang="en-US" sz="2000" b="0" i="0" dirty="0">
                <a:solidFill>
                  <a:srgbClr val="374151"/>
                </a:solidFill>
                <a:effectLst/>
                <a:latin typeface="Söhne"/>
              </a:rPr>
              <a:t>he Employment and Training Administration (ETA), Office of Federal Assistance (OFA), and Office of Job Corps (OJC) </a:t>
            </a:r>
            <a:r>
              <a:rPr lang="en-US" b="0" i="0" dirty="0">
                <a:solidFill>
                  <a:srgbClr val="374151"/>
                </a:solidFill>
                <a:effectLst/>
                <a:latin typeface="Söhne"/>
              </a:rPr>
              <a:t>has an overall average data management maturity level of 2.7 to 2.8 putting them at Phase3: Defined Processes on </a:t>
            </a:r>
            <a:r>
              <a:rPr lang="en-US" b="0" i="0">
                <a:solidFill>
                  <a:srgbClr val="374151"/>
                </a:solidFill>
                <a:effectLst/>
                <a:latin typeface="Söhne"/>
              </a:rPr>
              <a:t>the maturity curve, </a:t>
            </a:r>
            <a:r>
              <a:rPr lang="en-US" b="0" i="0" dirty="0">
                <a:solidFill>
                  <a:srgbClr val="374151"/>
                </a:solidFill>
                <a:effectLst/>
                <a:latin typeface="Söhne"/>
              </a:rPr>
              <a:t>indicating that they have some systems and processes in place for data collection, storage, governance, analytics, and leveraging data for various purposes, but there is still room for improvement. </a:t>
            </a:r>
          </a:p>
          <a:p>
            <a:r>
              <a:rPr lang="en-US" b="0" i="0" dirty="0">
                <a:solidFill>
                  <a:srgbClr val="374151"/>
                </a:solidFill>
                <a:effectLst/>
                <a:latin typeface="Söhne"/>
              </a:rPr>
              <a:t>The use of data-driven insights to inform business decisions, drive innovation, enhance decision making, and support various initiatives is limited, with basic processes in place and limited metrics to measure effectiveness. </a:t>
            </a:r>
          </a:p>
          <a:p>
            <a:r>
              <a:rPr lang="en-US" b="0" i="0" dirty="0">
                <a:solidFill>
                  <a:srgbClr val="374151"/>
                </a:solidFill>
                <a:effectLst/>
                <a:latin typeface="Söhne"/>
              </a:rPr>
              <a:t>ETA OFA OJC has some systems and technologies in place for data management, but they are not fully compliant with industry standards and best practices, and there are known challenges related to data analytics and reporting. </a:t>
            </a:r>
          </a:p>
          <a:p>
            <a:r>
              <a:rPr lang="en-US" b="0" i="0" dirty="0">
                <a:solidFill>
                  <a:srgbClr val="374151"/>
                </a:solidFill>
                <a:effectLst/>
                <a:latin typeface="Söhne"/>
              </a:rPr>
              <a:t>ETA OFA OJC has clear roles and responsibilities for data management and policies and procedures in place for ensuring data integrity and security, but there are still known issues and challenges in this area. </a:t>
            </a:r>
          </a:p>
          <a:p>
            <a:r>
              <a:rPr lang="en-US" b="0" i="0" dirty="0">
                <a:solidFill>
                  <a:srgbClr val="374151"/>
                </a:solidFill>
                <a:effectLst/>
                <a:latin typeface="Söhne"/>
              </a:rPr>
              <a:t>To increase their data management maturity, ETA OFA OJC should focus on improving their data collection, storage, and analytics processes, as well as their ability to leverage data for various purposes and measure the effectiveness of these initiatives.</a:t>
            </a:r>
            <a:endParaRPr lang="en-US" dirty="0"/>
          </a:p>
        </p:txBody>
      </p:sp>
    </p:spTree>
    <p:extLst>
      <p:ext uri="{BB962C8B-B14F-4D97-AF65-F5344CB8AC3E}">
        <p14:creationId xmlns:p14="http://schemas.microsoft.com/office/powerpoint/2010/main" val="19540835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93874-8608-8DD4-4555-76ADD9C4EF97}"/>
              </a:ext>
            </a:extLst>
          </p:cNvPr>
          <p:cNvSpPr>
            <a:spLocks noGrp="1"/>
          </p:cNvSpPr>
          <p:nvPr>
            <p:ph type="title"/>
          </p:nvPr>
        </p:nvSpPr>
        <p:spPr/>
        <p:txBody>
          <a:bodyPr/>
          <a:lstStyle/>
          <a:p>
            <a:r>
              <a:rPr lang="en-US" dirty="0"/>
              <a:t>Department of Labor:</a:t>
            </a:r>
            <a:br>
              <a:rPr lang="en-US" dirty="0"/>
            </a:br>
            <a:r>
              <a:rPr lang="en-US" dirty="0"/>
              <a:t>Enterprise Data Strategy</a:t>
            </a:r>
          </a:p>
        </p:txBody>
      </p:sp>
      <p:sp>
        <p:nvSpPr>
          <p:cNvPr id="3" name="Content Placeholder 2">
            <a:extLst>
              <a:ext uri="{FF2B5EF4-FFF2-40B4-BE49-F238E27FC236}">
                <a16:creationId xmlns:a16="http://schemas.microsoft.com/office/drawing/2014/main" id="{F1AA2134-E730-63C1-83F5-39D9DD4E8FAD}"/>
              </a:ext>
            </a:extLst>
          </p:cNvPr>
          <p:cNvSpPr>
            <a:spLocks noGrp="1"/>
          </p:cNvSpPr>
          <p:nvPr>
            <p:ph idx="1"/>
          </p:nvPr>
        </p:nvSpPr>
        <p:spPr>
          <a:xfrm>
            <a:off x="1371600" y="2213452"/>
            <a:ext cx="9601200" cy="3581400"/>
          </a:xfrm>
        </p:spPr>
        <p:txBody>
          <a:bodyPr>
            <a:normAutofit fontScale="85000" lnSpcReduction="20000"/>
          </a:bodyPr>
          <a:lstStyle/>
          <a:p>
            <a:r>
              <a:rPr lang="en-US" dirty="0"/>
              <a:t>The Department of Labor (DOL) has a data strategy to improve data operations and management and increase use of data to inform program administration and decision-making.</a:t>
            </a:r>
          </a:p>
          <a:p>
            <a:endParaRPr lang="en-US" dirty="0"/>
          </a:p>
          <a:p>
            <a:r>
              <a:rPr lang="en-US" dirty="0"/>
              <a:t>The strategy is based on four guiding principles: making data findable, accessible, interoperable, and reusable (FAIR principles).</a:t>
            </a:r>
          </a:p>
          <a:p>
            <a:endParaRPr lang="en-US" dirty="0"/>
          </a:p>
          <a:p>
            <a:r>
              <a:rPr lang="en-US" dirty="0"/>
              <a:t>The five strategic goals are: open by default data management, comprehensible data, fit-for-purpose data, consistent and predictable data availability, and managing data as an enterprise asset.</a:t>
            </a:r>
          </a:p>
          <a:p>
            <a:endParaRPr lang="en-US" dirty="0"/>
          </a:p>
          <a:p>
            <a:r>
              <a:rPr lang="en-US" dirty="0"/>
              <a:t>The strategy will guide decision-making, project planning, and data governance and focus on improving data quality, building and maintaining data talent, integrating data into management and planning systems, and expanding data capabilities.</a:t>
            </a:r>
          </a:p>
        </p:txBody>
      </p:sp>
      <p:pic>
        <p:nvPicPr>
          <p:cNvPr id="6" name="Content Placeholder 4" descr="Download outline">
            <a:hlinkClick r:id="rId2"/>
            <a:extLst>
              <a:ext uri="{FF2B5EF4-FFF2-40B4-BE49-F238E27FC236}">
                <a16:creationId xmlns:a16="http://schemas.microsoft.com/office/drawing/2014/main" id="{96795370-E4B3-D2F3-1C4C-8ECA90C24F4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95354" y="5823785"/>
            <a:ext cx="529747" cy="529747"/>
          </a:xfrm>
          <a:prstGeom prst="rect">
            <a:avLst/>
          </a:prstGeom>
        </p:spPr>
      </p:pic>
      <p:sp>
        <p:nvSpPr>
          <p:cNvPr id="7" name="TextBox 6">
            <a:extLst>
              <a:ext uri="{FF2B5EF4-FFF2-40B4-BE49-F238E27FC236}">
                <a16:creationId xmlns:a16="http://schemas.microsoft.com/office/drawing/2014/main" id="{D783DE5B-AC31-5D58-4AC5-637CEBFB4199}"/>
              </a:ext>
            </a:extLst>
          </p:cNvPr>
          <p:cNvSpPr txBox="1"/>
          <p:nvPr/>
        </p:nvSpPr>
        <p:spPr>
          <a:xfrm>
            <a:off x="2141211" y="5903992"/>
            <a:ext cx="4240520" cy="369332"/>
          </a:xfrm>
          <a:prstGeom prst="rect">
            <a:avLst/>
          </a:prstGeom>
          <a:noFill/>
        </p:spPr>
        <p:txBody>
          <a:bodyPr wrap="none" rtlCol="0">
            <a:spAutoFit/>
          </a:bodyPr>
          <a:lstStyle/>
          <a:p>
            <a:r>
              <a:rPr lang="en-US" dirty="0"/>
              <a:t>Download the document from the website</a:t>
            </a:r>
          </a:p>
        </p:txBody>
      </p:sp>
      <p:sp>
        <p:nvSpPr>
          <p:cNvPr id="8" name="Rectangle 7">
            <a:extLst>
              <a:ext uri="{FF2B5EF4-FFF2-40B4-BE49-F238E27FC236}">
                <a16:creationId xmlns:a16="http://schemas.microsoft.com/office/drawing/2014/main" id="{E5933D7B-596B-E598-9022-2C0CD5B4B0CC}"/>
              </a:ext>
            </a:extLst>
          </p:cNvPr>
          <p:cNvSpPr/>
          <p:nvPr/>
        </p:nvSpPr>
        <p:spPr>
          <a:xfrm>
            <a:off x="1593908" y="5794852"/>
            <a:ext cx="4924338" cy="6395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spTree>
    <p:extLst>
      <p:ext uri="{BB962C8B-B14F-4D97-AF65-F5344CB8AC3E}">
        <p14:creationId xmlns:p14="http://schemas.microsoft.com/office/powerpoint/2010/main" val="18406928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D0F4F-92D1-4422-A517-7B4238C03AD6}"/>
              </a:ext>
            </a:extLst>
          </p:cNvPr>
          <p:cNvSpPr>
            <a:spLocks noGrp="1"/>
          </p:cNvSpPr>
          <p:nvPr>
            <p:ph type="title"/>
          </p:nvPr>
        </p:nvSpPr>
        <p:spPr/>
        <p:txBody>
          <a:bodyPr/>
          <a:lstStyle/>
          <a:p>
            <a:r>
              <a:rPr lang="en-US" dirty="0"/>
              <a:t>The Data Management Maturity Curve</a:t>
            </a:r>
          </a:p>
        </p:txBody>
      </p:sp>
      <p:sp>
        <p:nvSpPr>
          <p:cNvPr id="3" name="Content Placeholder 2">
            <a:extLst>
              <a:ext uri="{FF2B5EF4-FFF2-40B4-BE49-F238E27FC236}">
                <a16:creationId xmlns:a16="http://schemas.microsoft.com/office/drawing/2014/main" id="{AE78B9CA-6232-A96C-0BF4-924B8485BA56}"/>
              </a:ext>
            </a:extLst>
          </p:cNvPr>
          <p:cNvSpPr>
            <a:spLocks noGrp="1"/>
          </p:cNvSpPr>
          <p:nvPr>
            <p:ph idx="1"/>
          </p:nvPr>
        </p:nvSpPr>
        <p:spPr>
          <a:xfrm>
            <a:off x="1371599" y="1677798"/>
            <a:ext cx="5951989" cy="4966282"/>
          </a:xfrm>
        </p:spPr>
        <p:txBody>
          <a:bodyPr>
            <a:normAutofit fontScale="70000" lnSpcReduction="20000"/>
          </a:bodyPr>
          <a:lstStyle/>
          <a:p>
            <a:pPr marL="0" indent="0" algn="l">
              <a:buNone/>
            </a:pPr>
            <a:r>
              <a:rPr lang="en-US" b="0" i="0" dirty="0">
                <a:solidFill>
                  <a:srgbClr val="374151"/>
                </a:solidFill>
                <a:effectLst/>
                <a:latin typeface="Söhne"/>
              </a:rPr>
              <a:t>The data management maturity curve is a model that describes the stages of growth and development that an organization goes through as it matures in its data management practices. The curve typically includes five stages: ad hoc, repeatable, defined, managed, and optimized.</a:t>
            </a:r>
          </a:p>
          <a:p>
            <a:pPr algn="l">
              <a:buFont typeface="+mj-lt"/>
              <a:buAutoNum type="arabicPeriod"/>
            </a:pPr>
            <a:r>
              <a:rPr lang="en-US" b="0" i="0" dirty="0">
                <a:solidFill>
                  <a:srgbClr val="374151"/>
                </a:solidFill>
                <a:effectLst/>
                <a:latin typeface="Söhne"/>
              </a:rPr>
              <a:t>Ad hoc: In this initial stage, organizations have a haphazard approach to data management, with little coordination or standardization. Data is often siloed and unmanaged, making it difficult to access and use.</a:t>
            </a:r>
          </a:p>
          <a:p>
            <a:pPr algn="l">
              <a:buFont typeface="+mj-lt"/>
              <a:buAutoNum type="arabicPeriod"/>
            </a:pPr>
            <a:r>
              <a:rPr lang="en-US" b="0" i="0" dirty="0">
                <a:solidFill>
                  <a:srgbClr val="374151"/>
                </a:solidFill>
                <a:effectLst/>
                <a:latin typeface="Söhne"/>
              </a:rPr>
              <a:t>Repeatable: In the repeatable stage, organizations begin to develop more structured processes for managing their data. They may establish rules and standards for data collection and storage and may begin to use basic tools and technologies to improve data management.</a:t>
            </a:r>
          </a:p>
          <a:p>
            <a:pPr algn="l">
              <a:buFont typeface="+mj-lt"/>
              <a:buAutoNum type="arabicPeriod"/>
            </a:pPr>
            <a:r>
              <a:rPr lang="en-US" b="0" i="0" dirty="0">
                <a:solidFill>
                  <a:srgbClr val="374151"/>
                </a:solidFill>
                <a:effectLst/>
                <a:latin typeface="Söhne"/>
              </a:rPr>
              <a:t>Defined: In the defined stage, organizations have formalized their data management processes and have established clear policies and procedures for managing data. They may have implemented more advanced tools and technologies to support these processes.</a:t>
            </a:r>
          </a:p>
          <a:p>
            <a:pPr algn="l">
              <a:buFont typeface="+mj-lt"/>
              <a:buAutoNum type="arabicPeriod"/>
            </a:pPr>
            <a:r>
              <a:rPr lang="en-US" b="0" i="0" dirty="0">
                <a:solidFill>
                  <a:srgbClr val="374151"/>
                </a:solidFill>
                <a:effectLst/>
                <a:latin typeface="Söhne"/>
              </a:rPr>
              <a:t>Managed: At the managed stage, organizations have a mature approach to data management, with well-defined processes that are consistently followed and supported by advanced tools and technologies. They have a clear understanding of the value of their data and use it effectively to drive business decision-making.</a:t>
            </a:r>
          </a:p>
          <a:p>
            <a:pPr algn="l">
              <a:buFont typeface="+mj-lt"/>
              <a:buAutoNum type="arabicPeriod"/>
            </a:pPr>
            <a:r>
              <a:rPr lang="en-US" b="0" i="0" dirty="0">
                <a:solidFill>
                  <a:srgbClr val="374151"/>
                </a:solidFill>
                <a:effectLst/>
                <a:latin typeface="Söhne"/>
              </a:rPr>
              <a:t>Optimized: In the optimized stage, organizations have fully integrated data management into their operations, with processes that are continuously improved and optimized to maximize the value of their data. They use data to drive innovation and gain a competitive edge.</a:t>
            </a:r>
          </a:p>
          <a:p>
            <a:pPr marL="0" indent="0">
              <a:buNone/>
            </a:pPr>
            <a:endParaRPr lang="en-US" dirty="0"/>
          </a:p>
        </p:txBody>
      </p:sp>
      <p:graphicFrame>
        <p:nvGraphicFramePr>
          <p:cNvPr id="4" name="Diagram 3">
            <a:extLst>
              <a:ext uri="{FF2B5EF4-FFF2-40B4-BE49-F238E27FC236}">
                <a16:creationId xmlns:a16="http://schemas.microsoft.com/office/drawing/2014/main" id="{22398826-36F4-3D13-ED76-BC606E78DCEE}"/>
              </a:ext>
            </a:extLst>
          </p:cNvPr>
          <p:cNvGraphicFramePr/>
          <p:nvPr>
            <p:extLst>
              <p:ext uri="{D42A27DB-BD31-4B8C-83A1-F6EECF244321}">
                <p14:modId xmlns:p14="http://schemas.microsoft.com/office/powerpoint/2010/main" val="3228965024"/>
              </p:ext>
            </p:extLst>
          </p:nvPr>
        </p:nvGraphicFramePr>
        <p:xfrm>
          <a:off x="7424256" y="685800"/>
          <a:ext cx="4244830" cy="5486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865165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4AAFC-5BC0-43B6-7242-B520FDE601F6}"/>
              </a:ext>
            </a:extLst>
          </p:cNvPr>
          <p:cNvSpPr>
            <a:spLocks noGrp="1"/>
          </p:cNvSpPr>
          <p:nvPr>
            <p:ph type="title"/>
          </p:nvPr>
        </p:nvSpPr>
        <p:spPr/>
        <p:txBody>
          <a:bodyPr/>
          <a:lstStyle/>
          <a:p>
            <a:r>
              <a:rPr lang="en-US" dirty="0"/>
              <a:t>Phase 1: Ad hoc</a:t>
            </a:r>
          </a:p>
        </p:txBody>
      </p:sp>
      <p:sp>
        <p:nvSpPr>
          <p:cNvPr id="5" name="TextBox 4">
            <a:extLst>
              <a:ext uri="{FF2B5EF4-FFF2-40B4-BE49-F238E27FC236}">
                <a16:creationId xmlns:a16="http://schemas.microsoft.com/office/drawing/2014/main" id="{932B913F-86C1-606C-845A-29F57F209C46}"/>
              </a:ext>
            </a:extLst>
          </p:cNvPr>
          <p:cNvSpPr txBox="1"/>
          <p:nvPr/>
        </p:nvSpPr>
        <p:spPr>
          <a:xfrm>
            <a:off x="1455576" y="4282750"/>
            <a:ext cx="9601200" cy="2062103"/>
          </a:xfrm>
          <a:prstGeom prst="rect">
            <a:avLst/>
          </a:prstGeom>
          <a:noFill/>
        </p:spPr>
        <p:txBody>
          <a:bodyPr wrap="square" rtlCol="0">
            <a:spAutoFit/>
          </a:bodyPr>
          <a:lstStyle/>
          <a:p>
            <a:r>
              <a:rPr lang="en-US" sz="1600" b="0" i="0" dirty="0">
                <a:solidFill>
                  <a:srgbClr val="374151"/>
                </a:solidFill>
                <a:effectLst/>
                <a:latin typeface="Söhne"/>
              </a:rPr>
              <a:t>The Employment and Training Administration (ETA), Office of Federal Assistance (OFA), and Office of Job Corps (OJC) have a Phase 1 data management maturity average score of 2.8 to 3. This indicates that ETA OFA OJC has some systems and processes in place for data collection, storage, governance, and quality management, but there is still room for improvement. For example, data collection processes are mostly manual and there are known challenges related to data storage and governance. Data quality management also has room for improvement, with limited processes in place to ensure accuracy and completeness. ETA OFA OJC's data analytics and reporting capabilities are also limited, with basic tools and processes for analyzing and visualizing data and known challenges related to data analytics and reporting.</a:t>
            </a:r>
            <a:endParaRPr lang="en-US" sz="1600" dirty="0"/>
          </a:p>
        </p:txBody>
      </p:sp>
      <p:pic>
        <p:nvPicPr>
          <p:cNvPr id="3" name="Picture 2">
            <a:extLst>
              <a:ext uri="{FF2B5EF4-FFF2-40B4-BE49-F238E27FC236}">
                <a16:creationId xmlns:a16="http://schemas.microsoft.com/office/drawing/2014/main" id="{B6957A3A-488B-FC1A-2B7C-9ACACCB0AECA}"/>
              </a:ext>
            </a:extLst>
          </p:cNvPr>
          <p:cNvPicPr>
            <a:picLocks noChangeAspect="1"/>
          </p:cNvPicPr>
          <p:nvPr/>
        </p:nvPicPr>
        <p:blipFill>
          <a:blip r:embed="rId2"/>
          <a:stretch>
            <a:fillRect/>
          </a:stretch>
        </p:blipFill>
        <p:spPr>
          <a:xfrm>
            <a:off x="1371600" y="1428750"/>
            <a:ext cx="9601200" cy="2231368"/>
          </a:xfrm>
          <a:prstGeom prst="rect">
            <a:avLst/>
          </a:prstGeom>
        </p:spPr>
      </p:pic>
    </p:spTree>
    <p:extLst>
      <p:ext uri="{BB962C8B-B14F-4D97-AF65-F5344CB8AC3E}">
        <p14:creationId xmlns:p14="http://schemas.microsoft.com/office/powerpoint/2010/main" val="2223025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4AAFC-5BC0-43B6-7242-B520FDE601F6}"/>
              </a:ext>
            </a:extLst>
          </p:cNvPr>
          <p:cNvSpPr>
            <a:spLocks noGrp="1"/>
          </p:cNvSpPr>
          <p:nvPr>
            <p:ph type="title"/>
          </p:nvPr>
        </p:nvSpPr>
        <p:spPr/>
        <p:txBody>
          <a:bodyPr/>
          <a:lstStyle/>
          <a:p>
            <a:r>
              <a:rPr lang="en-US" dirty="0"/>
              <a:t>Phase 2: Repeatable Processes</a:t>
            </a:r>
          </a:p>
        </p:txBody>
      </p:sp>
      <p:sp>
        <p:nvSpPr>
          <p:cNvPr id="5" name="TextBox 4">
            <a:extLst>
              <a:ext uri="{FF2B5EF4-FFF2-40B4-BE49-F238E27FC236}">
                <a16:creationId xmlns:a16="http://schemas.microsoft.com/office/drawing/2014/main" id="{932B913F-86C1-606C-845A-29F57F209C46}"/>
              </a:ext>
            </a:extLst>
          </p:cNvPr>
          <p:cNvSpPr txBox="1"/>
          <p:nvPr/>
        </p:nvSpPr>
        <p:spPr>
          <a:xfrm>
            <a:off x="1455576" y="3798116"/>
            <a:ext cx="9601200" cy="2800767"/>
          </a:xfrm>
          <a:prstGeom prst="rect">
            <a:avLst/>
          </a:prstGeom>
          <a:noFill/>
        </p:spPr>
        <p:txBody>
          <a:bodyPr wrap="square" rtlCol="0">
            <a:spAutoFit/>
          </a:bodyPr>
          <a:lstStyle/>
          <a:p>
            <a:r>
              <a:rPr lang="en-US" sz="1600" b="0" i="0" dirty="0">
                <a:solidFill>
                  <a:srgbClr val="374151"/>
                </a:solidFill>
                <a:effectLst/>
                <a:latin typeface="Söhne"/>
              </a:rPr>
              <a:t>The Employment and Training Administration (ETA), Office of Federal Assistance (OFA), and Office of Job Corps (OJC) have a Phase 2 data management maturity average score of 2.7 to 3. This indicates that ETA OFA OJC has some systems and processes in place for data collection, storage, governance, and analytics, but there is still room for improvement. For example, the systems and technologies being used to store and manage data are not fully compliant with industry standards and best practices and do not provide optimal data quality, security, and integrity. Data collection and processing methods are mostly manual and there are known issues related to data analytics and reporting. ETA OFA OJC has clear roles and responsibilities for data management and policies and procedures in place for ensuring data integrity and security, but there is still room for improvement in handling data breaches. ETA OFA OJC has basic tools and processes for data analytics and reporting, but there are known issues related to these practices. ETA OFA OJC has processes in place for data integration and interoperability, but there are still known challenges in this area.</a:t>
            </a:r>
            <a:endParaRPr lang="en-US" sz="1600" dirty="0"/>
          </a:p>
        </p:txBody>
      </p:sp>
      <p:pic>
        <p:nvPicPr>
          <p:cNvPr id="3" name="Picture 2">
            <a:extLst>
              <a:ext uri="{FF2B5EF4-FFF2-40B4-BE49-F238E27FC236}">
                <a16:creationId xmlns:a16="http://schemas.microsoft.com/office/drawing/2014/main" id="{A2EE552F-C133-15C9-4394-9DDD40CAC367}"/>
              </a:ext>
            </a:extLst>
          </p:cNvPr>
          <p:cNvPicPr>
            <a:picLocks noChangeAspect="1"/>
          </p:cNvPicPr>
          <p:nvPr/>
        </p:nvPicPr>
        <p:blipFill>
          <a:blip r:embed="rId2"/>
          <a:stretch>
            <a:fillRect/>
          </a:stretch>
        </p:blipFill>
        <p:spPr>
          <a:xfrm>
            <a:off x="1371600" y="1428750"/>
            <a:ext cx="9601200" cy="1916065"/>
          </a:xfrm>
          <a:prstGeom prst="rect">
            <a:avLst/>
          </a:prstGeom>
        </p:spPr>
      </p:pic>
    </p:spTree>
    <p:extLst>
      <p:ext uri="{BB962C8B-B14F-4D97-AF65-F5344CB8AC3E}">
        <p14:creationId xmlns:p14="http://schemas.microsoft.com/office/powerpoint/2010/main" val="1088765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4AAFC-5BC0-43B6-7242-B520FDE601F6}"/>
              </a:ext>
            </a:extLst>
          </p:cNvPr>
          <p:cNvSpPr>
            <a:spLocks noGrp="1"/>
          </p:cNvSpPr>
          <p:nvPr>
            <p:ph type="title"/>
          </p:nvPr>
        </p:nvSpPr>
        <p:spPr/>
        <p:txBody>
          <a:bodyPr/>
          <a:lstStyle/>
          <a:p>
            <a:r>
              <a:rPr lang="en-US" dirty="0"/>
              <a:t>Phase 3: Defined Processes</a:t>
            </a:r>
          </a:p>
        </p:txBody>
      </p:sp>
      <p:sp>
        <p:nvSpPr>
          <p:cNvPr id="5" name="TextBox 4">
            <a:extLst>
              <a:ext uri="{FF2B5EF4-FFF2-40B4-BE49-F238E27FC236}">
                <a16:creationId xmlns:a16="http://schemas.microsoft.com/office/drawing/2014/main" id="{932B913F-86C1-606C-845A-29F57F209C46}"/>
              </a:ext>
            </a:extLst>
          </p:cNvPr>
          <p:cNvSpPr txBox="1"/>
          <p:nvPr/>
        </p:nvSpPr>
        <p:spPr>
          <a:xfrm>
            <a:off x="1455576" y="4273420"/>
            <a:ext cx="9601200" cy="2308324"/>
          </a:xfrm>
          <a:prstGeom prst="rect">
            <a:avLst/>
          </a:prstGeom>
          <a:noFill/>
        </p:spPr>
        <p:txBody>
          <a:bodyPr wrap="square" rtlCol="0">
            <a:spAutoFit/>
          </a:bodyPr>
          <a:lstStyle/>
          <a:p>
            <a:r>
              <a:rPr lang="en-US" sz="1600" b="0" i="0" dirty="0">
                <a:solidFill>
                  <a:srgbClr val="374151"/>
                </a:solidFill>
                <a:effectLst/>
                <a:latin typeface="Söhne"/>
              </a:rPr>
              <a:t>The Employment and Training Administration (ETA), Office of Federal Assistance (OFA), and Office of Job Corps (OJC) has Phase 3 data management maturity average score of 2.6 to 3. This indicates that ETA OFA OJC is using data to inform business decisions, share data across different departments and teams, and leverage data for product and service development, but there is still room for improvement. For example, the use of data-driven insights to inform business decisions and improve customer experience is limited, with basic processes in place and metrics to measure effectiveness. ETA OFA OJC can use data to identify trends and patterns and share data across different departments, but there are barriers to data sharing that need to be addressed. ETA OFA OJC has processes in place to leverage data to create new products or services, but there are limited metrics in place to measure the effectiveness of these efforts.</a:t>
            </a:r>
            <a:endParaRPr lang="en-US" sz="1600" dirty="0"/>
          </a:p>
        </p:txBody>
      </p:sp>
      <p:pic>
        <p:nvPicPr>
          <p:cNvPr id="3" name="Picture 2">
            <a:extLst>
              <a:ext uri="{FF2B5EF4-FFF2-40B4-BE49-F238E27FC236}">
                <a16:creationId xmlns:a16="http://schemas.microsoft.com/office/drawing/2014/main" id="{4E96301B-5931-9B77-6358-29D2A4426A49}"/>
              </a:ext>
            </a:extLst>
          </p:cNvPr>
          <p:cNvPicPr>
            <a:picLocks noChangeAspect="1"/>
          </p:cNvPicPr>
          <p:nvPr/>
        </p:nvPicPr>
        <p:blipFill>
          <a:blip r:embed="rId2"/>
          <a:stretch>
            <a:fillRect/>
          </a:stretch>
        </p:blipFill>
        <p:spPr>
          <a:xfrm>
            <a:off x="1371600" y="1428750"/>
            <a:ext cx="9601200" cy="2511083"/>
          </a:xfrm>
          <a:prstGeom prst="rect">
            <a:avLst/>
          </a:prstGeom>
        </p:spPr>
      </p:pic>
    </p:spTree>
    <p:extLst>
      <p:ext uri="{BB962C8B-B14F-4D97-AF65-F5344CB8AC3E}">
        <p14:creationId xmlns:p14="http://schemas.microsoft.com/office/powerpoint/2010/main" val="1544552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4AAFC-5BC0-43B6-7242-B520FDE601F6}"/>
              </a:ext>
            </a:extLst>
          </p:cNvPr>
          <p:cNvSpPr>
            <a:spLocks noGrp="1"/>
          </p:cNvSpPr>
          <p:nvPr>
            <p:ph type="title"/>
          </p:nvPr>
        </p:nvSpPr>
        <p:spPr/>
        <p:txBody>
          <a:bodyPr/>
          <a:lstStyle/>
          <a:p>
            <a:r>
              <a:rPr lang="en-US" dirty="0"/>
              <a:t>Phase 4: Managed Processes</a:t>
            </a:r>
          </a:p>
        </p:txBody>
      </p:sp>
      <p:sp>
        <p:nvSpPr>
          <p:cNvPr id="5" name="TextBox 4">
            <a:extLst>
              <a:ext uri="{FF2B5EF4-FFF2-40B4-BE49-F238E27FC236}">
                <a16:creationId xmlns:a16="http://schemas.microsoft.com/office/drawing/2014/main" id="{932B913F-86C1-606C-845A-29F57F209C46}"/>
              </a:ext>
            </a:extLst>
          </p:cNvPr>
          <p:cNvSpPr txBox="1"/>
          <p:nvPr/>
        </p:nvSpPr>
        <p:spPr>
          <a:xfrm>
            <a:off x="1455576" y="4273420"/>
            <a:ext cx="9601200" cy="2554545"/>
          </a:xfrm>
          <a:prstGeom prst="rect">
            <a:avLst/>
          </a:prstGeom>
          <a:noFill/>
        </p:spPr>
        <p:txBody>
          <a:bodyPr wrap="square" rtlCol="0">
            <a:spAutoFit/>
          </a:bodyPr>
          <a:lstStyle/>
          <a:p>
            <a:r>
              <a:rPr lang="en-US" sz="1600" b="0" i="0" dirty="0">
                <a:solidFill>
                  <a:srgbClr val="374151"/>
                </a:solidFill>
                <a:effectLst/>
                <a:latin typeface="Söhne"/>
              </a:rPr>
              <a:t>The Employment and Training Administration (ETA), Office of Federal Assistance (OFA), and Office of Job Corps (OJC) has a Phase 4 data management maturity average score of 2.8 to 3. This indicates that ETA OFA OJC is using data to drive innovation, enhance decision making, support strategic planning, support collaboration and partnerships, and support organizational learning and development, but there is still room for improvement. For example, the use of data-driven insights to drive innovation and enhance decision making is limited, with basic processes in place and metrics to measure effectiveness. ETA OFA OJC can leverage data to support strategic planning and collaboration and partnerships, but there is room for improvement in terms of metrics to measure the effectiveness of these efforts. ETA OFA OJC is also using data to support organizational learning and development, but there is room for improvement in terms of processes and metrics to measure the effectiveness of these efforts.</a:t>
            </a:r>
            <a:endParaRPr lang="en-US" sz="1600" dirty="0"/>
          </a:p>
        </p:txBody>
      </p:sp>
      <p:pic>
        <p:nvPicPr>
          <p:cNvPr id="3" name="Picture 2">
            <a:extLst>
              <a:ext uri="{FF2B5EF4-FFF2-40B4-BE49-F238E27FC236}">
                <a16:creationId xmlns:a16="http://schemas.microsoft.com/office/drawing/2014/main" id="{13C35E78-3B2D-BBBD-FD99-2BE218C788A0}"/>
              </a:ext>
            </a:extLst>
          </p:cNvPr>
          <p:cNvPicPr>
            <a:picLocks noChangeAspect="1"/>
          </p:cNvPicPr>
          <p:nvPr/>
        </p:nvPicPr>
        <p:blipFill>
          <a:blip r:embed="rId2"/>
          <a:stretch>
            <a:fillRect/>
          </a:stretch>
        </p:blipFill>
        <p:spPr>
          <a:xfrm>
            <a:off x="1371600" y="1428750"/>
            <a:ext cx="9601200" cy="2187671"/>
          </a:xfrm>
          <a:prstGeom prst="rect">
            <a:avLst/>
          </a:prstGeom>
        </p:spPr>
      </p:pic>
    </p:spTree>
    <p:extLst>
      <p:ext uri="{BB962C8B-B14F-4D97-AF65-F5344CB8AC3E}">
        <p14:creationId xmlns:p14="http://schemas.microsoft.com/office/powerpoint/2010/main" val="2045882072"/>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152</TotalTime>
  <Words>1569</Words>
  <Application>Microsoft Office PowerPoint</Application>
  <PresentationFormat>Widescreen</PresentationFormat>
  <Paragraphs>48</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Franklin Gothic Book</vt:lpstr>
      <vt:lpstr>Söhne</vt:lpstr>
      <vt:lpstr>Crop</vt:lpstr>
      <vt:lpstr>Data management Strategy</vt:lpstr>
      <vt:lpstr>Agenda</vt:lpstr>
      <vt:lpstr>Executive Summary</vt:lpstr>
      <vt:lpstr>Department of Labor: Enterprise Data Strategy</vt:lpstr>
      <vt:lpstr>The Data Management Maturity Curve</vt:lpstr>
      <vt:lpstr>Phase 1: Ad hoc</vt:lpstr>
      <vt:lpstr>Phase 2: Repeatable Processes</vt:lpstr>
      <vt:lpstr>Phase 3: Defined Processes</vt:lpstr>
      <vt:lpstr>Phase 4: Managed Processes</vt:lpstr>
      <vt:lpstr>Phase 5: Optimized Processes</vt:lpstr>
    </vt:vector>
  </TitlesOfParts>
  <Company>Department of Labor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management Strategy</dc:title>
  <dc:creator>Jackson, Kristian - ETA CTR</dc:creator>
  <cp:lastModifiedBy>Jackson, Kristian - ETA CTR</cp:lastModifiedBy>
  <cp:revision>3</cp:revision>
  <dcterms:created xsi:type="dcterms:W3CDTF">2023-02-09T16:30:50Z</dcterms:created>
  <dcterms:modified xsi:type="dcterms:W3CDTF">2023-02-15T13:48:54Z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